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1" r:id="rId2"/>
    <p:sldId id="265" r:id="rId3"/>
    <p:sldId id="266" r:id="rId4"/>
    <p:sldId id="268" r:id="rId5"/>
    <p:sldId id="269" r:id="rId6"/>
    <p:sldId id="274" r:id="rId7"/>
    <p:sldId id="267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5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38935.ht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h.wikipedia.org/wiki/%E6%B7%B7%E6%B2%8C%E5%AD%A6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18844" y="260648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latin typeface="Times New Roman" pitchFamily="18" charset="0"/>
              </a:rPr>
              <a:t>混沌系統</a:t>
            </a:r>
            <a:endParaRPr lang="zh-TW" altLang="en-US" sz="4000" b="1" dirty="0">
              <a:latin typeface="Times New Roman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1196752"/>
            <a:ext cx="8174636" cy="453729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8" y="1196752"/>
            <a:ext cx="7861788" cy="436365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10" y="1340768"/>
            <a:ext cx="8720945" cy="484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3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蝴蝶效應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000" dirty="0"/>
              <a:t>由於混沌系統的非線性、動態性與重複性，因此一個小擾動經過一段時間會</a:t>
            </a:r>
            <a:r>
              <a:rPr lang="zh-CN" altLang="zh-TW" sz="2000" dirty="0" smtClean="0"/>
              <a:t>自然</a:t>
            </a:r>
            <a:r>
              <a:rPr lang="zh-CN" altLang="zh-TW" sz="2000" dirty="0"/>
              <a:t>放大；因此混沌系統對於起始條件是很敏感的，以致於難以預測結果。</a:t>
            </a:r>
            <a:r>
              <a:rPr lang="en-US" altLang="zh-TW" sz="2000" dirty="0"/>
              <a:t>Morel  </a:t>
            </a:r>
            <a:r>
              <a:rPr lang="en-US" altLang="zh-TW" sz="2000" dirty="0" smtClean="0"/>
              <a:t>&amp;</a:t>
            </a:r>
            <a:r>
              <a:rPr lang="zh-TW" altLang="en-US" sz="2000" dirty="0" smtClean="0"/>
              <a:t> </a:t>
            </a:r>
            <a:r>
              <a:rPr lang="en-US" altLang="zh-TW" sz="2000" dirty="0" err="1" smtClean="0"/>
              <a:t>Ramanujam</a:t>
            </a:r>
            <a:r>
              <a:rPr lang="zh-CN" altLang="zh-TW" sz="2000" dirty="0"/>
              <a:t>（</a:t>
            </a:r>
            <a:r>
              <a:rPr lang="en-US" altLang="zh-TW" sz="2000" dirty="0"/>
              <a:t>1999</a:t>
            </a:r>
            <a:r>
              <a:rPr lang="zh-CN" altLang="zh-TW" sz="2000" dirty="0"/>
              <a:t>）指出混沌理論認為組織不會達到成熟與穩定，任何管理風格</a:t>
            </a:r>
            <a:r>
              <a:rPr lang="zh-CN" altLang="zh-TW" sz="2000" dirty="0" smtClean="0"/>
              <a:t>、供應商</a:t>
            </a:r>
            <a:r>
              <a:rPr lang="zh-CN" altLang="zh-TW" sz="2000" dirty="0"/>
              <a:t>、軟體升級等改變，都會導致不可預期的重大變化，這就是俗稱的「蝴蝶</a:t>
            </a:r>
            <a:r>
              <a:rPr lang="zh-CN" altLang="zh-TW" sz="2000" dirty="0" smtClean="0"/>
              <a:t>效應</a:t>
            </a:r>
            <a:r>
              <a:rPr lang="zh-CN" altLang="zh-TW" sz="2000" dirty="0"/>
              <a:t>」。這種對起始條件的高度敏感，是混沌重理論的重要特色。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529553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0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2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362364" y="457200"/>
            <a:ext cx="274947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侏儸紀公園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1295610"/>
            <a:ext cx="813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altLang="zh-TW" dirty="0" smtClean="0">
              <a:solidFill>
                <a:srgbClr val="FFFFFF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51520" y="1295610"/>
            <a:ext cx="56166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Ian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所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預測，混沌理論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(Chaos theory)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展現了它驚人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力量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人類的貪婪之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心的變因則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加速了園區的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破滅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過度的依賴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自動化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使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得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工程師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找到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了中飽私囊的好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方法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為了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成功把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送到敵對公司手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關閉了保全及通訊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系統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使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得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Alan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等人受到暴龍的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攻擊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Ian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受傷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律師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Donald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死亡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Alan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被迫帶著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兩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個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孫子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逃亡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貪婪的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也在意外中被雙脊龍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殺死。故事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最後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在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重啟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電源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重開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的程式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眾人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會合並搭乘直昇機離開了侏儸紀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公園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marL="285750" indent="-285750">
              <a:buFont typeface="Arial" pitchFamily="34" charset="0"/>
              <a:buChar char="•"/>
            </a:pP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李國光\教材\電影\侏儸紀公園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093" y="1466647"/>
            <a:ext cx="2959387" cy="441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3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3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603220" y="118005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混</a:t>
            </a:r>
            <a:r>
              <a:rPr lang="zh-TW" altLang="en-US" sz="4000" b="1" dirty="0">
                <a:solidFill>
                  <a:srgbClr val="FFFFFF"/>
                </a:solidFill>
                <a:latin typeface="Times New Roman" pitchFamily="18" charset="0"/>
              </a:rPr>
              <a:t>沌</a:t>
            </a:r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系統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838391"/>
            <a:ext cx="8136904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en-US" sz="2600" dirty="0" smtClean="0"/>
              <a:t>混沌</a:t>
            </a:r>
            <a:r>
              <a:rPr lang="zh-TW" altLang="en-US" sz="2600" dirty="0"/>
              <a:t>現象起因於物體不斷以某種</a:t>
            </a:r>
            <a:r>
              <a:rPr lang="zh-TW" altLang="en-US" sz="2600" dirty="0" smtClean="0"/>
              <a:t>規則</a:t>
            </a:r>
            <a:r>
              <a:rPr lang="zh-TW" altLang="en-US" sz="2600" dirty="0"/>
              <a:t>複</a:t>
            </a:r>
            <a:r>
              <a:rPr lang="zh-TW" altLang="en-US" sz="2600" dirty="0" smtClean="0"/>
              <a:t>製前一</a:t>
            </a:r>
            <a:r>
              <a:rPr lang="zh-TW" altLang="en-US" sz="2600" dirty="0"/>
              <a:t>階段的運動狀態，而產生無法預測的隨機效果。所謂“ 差之毫釐，失之千里 ”正是此一現象的</a:t>
            </a:r>
            <a:r>
              <a:rPr lang="zh-TW" altLang="en-US" sz="2600" dirty="0" smtClean="0"/>
              <a:t>最佳註腳。</a:t>
            </a:r>
            <a:r>
              <a:rPr lang="zh-TW" altLang="en-US" sz="2600" dirty="0"/>
              <a:t>具體而言，混沌現象發生於易變動的物體或系統，該物體在行動之初極為單純，但經過一定規則的連續變動之後，卻產生始料所未及的後果，也就是混沌狀態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600" dirty="0" smtClean="0"/>
              <a:t>但是</a:t>
            </a:r>
            <a:r>
              <a:rPr lang="zh-TW" altLang="en-US" sz="2600" dirty="0"/>
              <a:t>此種混沌狀態不同於一般雜亂無章的的混亂狀況，此一混沌現象經過長期及完整分析之後，可以從中理出某種規則出來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600" dirty="0" smtClean="0"/>
              <a:t>混沌</a:t>
            </a:r>
            <a:r>
              <a:rPr lang="zh-TW" altLang="en-US" sz="2600" dirty="0"/>
              <a:t>現象雖然最先用於解釋自然界，但是在人文及社會領域中因為事物之間相互牽引，混沌現象尤為多見。如股票市場的起伏、人生的平坦曲折、教育的複雜過程</a:t>
            </a:r>
            <a:r>
              <a:rPr lang="zh-TW" altLang="en-US" sz="2600" dirty="0" smtClean="0"/>
              <a:t>。</a:t>
            </a:r>
            <a:r>
              <a:rPr lang="en-US" altLang="zh-TW" sz="2400" dirty="0" smtClean="0"/>
              <a:t>(</a:t>
            </a:r>
            <a:r>
              <a:rPr lang="en-US" altLang="zh-TW" sz="2400" dirty="0" smtClean="0">
                <a:hlinkClick r:id="rId2"/>
              </a:rPr>
              <a:t>http</a:t>
            </a:r>
            <a:r>
              <a:rPr lang="en-US" altLang="zh-TW" sz="2400" dirty="0">
                <a:hlinkClick r:id="rId2"/>
              </a:rPr>
              <a:t>://</a:t>
            </a:r>
            <a:r>
              <a:rPr lang="en-US" altLang="zh-TW" sz="2400" dirty="0" smtClean="0">
                <a:hlinkClick r:id="rId2"/>
              </a:rPr>
              <a:t>baike.baidu.com/view/38935.htm</a:t>
            </a:r>
            <a:r>
              <a:rPr lang="en-US" altLang="zh-TW" sz="2400" dirty="0" smtClean="0"/>
              <a:t>)</a:t>
            </a:r>
            <a:endParaRPr lang="en-US" altLang="zh-TW" sz="2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3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4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603219" y="332656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混沌系統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44754" y="1268760"/>
            <a:ext cx="81369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rgbClr val="FFFFFF"/>
                </a:solidFill>
              </a:rPr>
              <a:t>混沌是</a:t>
            </a:r>
            <a:r>
              <a:rPr lang="zh-TW" altLang="en-US" sz="2800" dirty="0">
                <a:solidFill>
                  <a:srgbClr val="FFFFFF"/>
                </a:solidFill>
              </a:rPr>
              <a:t>有規律的淩亂 （</a:t>
            </a:r>
            <a:r>
              <a:rPr lang="en-US" altLang="zh-TW" sz="2800" dirty="0">
                <a:solidFill>
                  <a:srgbClr val="FFFFFF"/>
                </a:solidFill>
              </a:rPr>
              <a:t>Chaos is an orderly disorder</a:t>
            </a:r>
            <a:r>
              <a:rPr lang="zh-TW" altLang="en-US" sz="2800" dirty="0" smtClean="0">
                <a:solidFill>
                  <a:srgbClr val="FFFFFF"/>
                </a:solidFill>
              </a:rPr>
              <a:t>）。</a:t>
            </a:r>
            <a:r>
              <a:rPr lang="zh-TW" altLang="zh-TW" sz="2800" dirty="0" smtClean="0">
                <a:solidFill>
                  <a:srgbClr val="FFFFFF"/>
                </a:solidFill>
              </a:rPr>
              <a:t>混</a:t>
            </a:r>
            <a:r>
              <a:rPr lang="zh-TW" altLang="en-US" sz="2800" dirty="0" smtClean="0">
                <a:solidFill>
                  <a:srgbClr val="FFFFFF"/>
                </a:solidFill>
              </a:rPr>
              <a:t>沌</a:t>
            </a:r>
            <a:r>
              <a:rPr lang="zh-TW" altLang="zh-TW" sz="2800" dirty="0" smtClean="0">
                <a:solidFill>
                  <a:srgbClr val="FFFFFF"/>
                </a:solidFill>
              </a:rPr>
              <a:t>之中</a:t>
            </a:r>
            <a:r>
              <a:rPr lang="zh-TW" altLang="zh-TW" sz="2800" dirty="0">
                <a:solidFill>
                  <a:srgbClr val="FFFFFF"/>
                </a:solidFill>
              </a:rPr>
              <a:t>仍有人類</a:t>
            </a:r>
            <a:r>
              <a:rPr lang="zh-TW" altLang="zh-TW" sz="2800" dirty="0" smtClean="0">
                <a:solidFill>
                  <a:srgbClr val="FFFFFF"/>
                </a:solidFill>
              </a:rPr>
              <a:t>不</a:t>
            </a:r>
            <a:r>
              <a:rPr lang="zh-TW" altLang="en-US" sz="2800" dirty="0" smtClean="0">
                <a:solidFill>
                  <a:srgbClr val="FFFFFF"/>
                </a:solidFill>
              </a:rPr>
              <a:t>易</a:t>
            </a:r>
            <a:r>
              <a:rPr lang="zh-TW" altLang="zh-TW" sz="2800" dirty="0" smtClean="0">
                <a:solidFill>
                  <a:srgbClr val="FFFFFF"/>
                </a:solidFill>
              </a:rPr>
              <a:t>明白的規律 </a:t>
            </a:r>
            <a:r>
              <a:rPr lang="en-US" altLang="zh-TW" sz="2800" dirty="0" smtClean="0">
                <a:solidFill>
                  <a:srgbClr val="FFFFFF"/>
                </a:solidFill>
              </a:rPr>
              <a:t>(</a:t>
            </a:r>
            <a:r>
              <a:rPr lang="zh-TW" altLang="en-US" sz="2800" dirty="0">
                <a:solidFill>
                  <a:srgbClr val="FFFFFF"/>
                </a:solidFill>
              </a:rPr>
              <a:t>熊潤榮，</a:t>
            </a:r>
            <a:r>
              <a:rPr lang="en-US" altLang="zh-TW" sz="2800" dirty="0" smtClean="0">
                <a:solidFill>
                  <a:srgbClr val="FFFFFF"/>
                </a:solidFill>
              </a:rPr>
              <a:t>2008)</a:t>
            </a:r>
            <a:r>
              <a:rPr lang="zh-TW" altLang="zh-TW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rgbClr val="FFFFFF"/>
                </a:solidFill>
              </a:rPr>
              <a:t>混沌理論可以</a:t>
            </a:r>
            <a:r>
              <a:rPr lang="zh-TW" altLang="en-US" sz="2800" dirty="0">
                <a:solidFill>
                  <a:srgbClr val="FFFFFF"/>
                </a:solidFill>
              </a:rPr>
              <a:t>運用在知識管理上，當可以解釋的因素之下，不可解釋的便是</a:t>
            </a:r>
            <a:r>
              <a:rPr lang="en-US" altLang="zh-TW" sz="2800" dirty="0" smtClean="0">
                <a:solidFill>
                  <a:srgbClr val="FFFFFF"/>
                </a:solidFill>
              </a:rPr>
              <a:t>E</a:t>
            </a:r>
            <a:r>
              <a:rPr lang="zh-TW" altLang="en-US" sz="2800" dirty="0" smtClean="0">
                <a:solidFill>
                  <a:srgbClr val="FFFFFF"/>
                </a:solidFill>
              </a:rPr>
              <a:t> </a:t>
            </a:r>
            <a:r>
              <a:rPr lang="en-US" altLang="zh-TW" sz="2800" dirty="0" smtClean="0">
                <a:solidFill>
                  <a:srgbClr val="FFFFFF"/>
                </a:solidFill>
              </a:rPr>
              <a:t>(</a:t>
            </a:r>
            <a:r>
              <a:rPr lang="zh-TW" altLang="en-US" sz="2800" dirty="0" smtClean="0">
                <a:solidFill>
                  <a:srgbClr val="FFFFFF"/>
                </a:solidFill>
              </a:rPr>
              <a:t>即</a:t>
            </a:r>
            <a:r>
              <a:rPr lang="en-US" altLang="zh-TW" sz="2800" dirty="0" smtClean="0">
                <a:solidFill>
                  <a:srgbClr val="FFFFFF"/>
                </a:solidFill>
              </a:rPr>
              <a:t>error</a:t>
            </a:r>
            <a:r>
              <a:rPr lang="zh-TW" altLang="en-US" sz="2800" dirty="0" smtClean="0">
                <a:solidFill>
                  <a:srgbClr val="FFFFFF"/>
                </a:solidFill>
              </a:rPr>
              <a:t>，混沌</a:t>
            </a:r>
            <a:r>
              <a:rPr lang="zh-TW" altLang="en-US" sz="2800" dirty="0">
                <a:solidFill>
                  <a:srgbClr val="FFFFFF"/>
                </a:solidFill>
              </a:rPr>
              <a:t>不明的變</a:t>
            </a:r>
            <a:r>
              <a:rPr lang="zh-TW" altLang="en-US" sz="2800" dirty="0" smtClean="0">
                <a:solidFill>
                  <a:srgbClr val="FFFFFF"/>
                </a:solidFill>
              </a:rPr>
              <a:t>因所造成</a:t>
            </a:r>
            <a:r>
              <a:rPr lang="en-US" altLang="zh-TW" sz="2800" dirty="0" smtClean="0">
                <a:solidFill>
                  <a:srgbClr val="FFFFFF"/>
                </a:solidFill>
              </a:rPr>
              <a:t>)</a:t>
            </a:r>
            <a:r>
              <a:rPr lang="zh-TW" altLang="en-US" sz="2800" dirty="0" smtClean="0">
                <a:solidFill>
                  <a:srgbClr val="FFFFFF"/>
                </a:solidFill>
              </a:rPr>
              <a:t>，</a:t>
            </a:r>
            <a:r>
              <a:rPr lang="zh-TW" altLang="en-US" sz="2800" dirty="0">
                <a:solidFill>
                  <a:srgbClr val="FFFFFF"/>
                </a:solidFill>
              </a:rPr>
              <a:t>而創造就是在</a:t>
            </a:r>
            <a:r>
              <a:rPr lang="en-US" altLang="zh-TW" sz="2800" dirty="0">
                <a:solidFill>
                  <a:srgbClr val="FFFFFF"/>
                </a:solidFill>
              </a:rPr>
              <a:t>E</a:t>
            </a:r>
            <a:r>
              <a:rPr lang="zh-TW" altLang="en-US" sz="2800" dirty="0">
                <a:solidFill>
                  <a:srgbClr val="FFFFFF"/>
                </a:solidFill>
              </a:rPr>
              <a:t>上面所產生的。知識管理者所求的就是創新，在創新的空間上就是隱性知識，掌握住隱性知識便能夠激發一個組織的</a:t>
            </a:r>
            <a:r>
              <a:rPr lang="zh-TW" altLang="en-US" sz="2800" dirty="0" smtClean="0">
                <a:solidFill>
                  <a:srgbClr val="FFFFFF"/>
                </a:solidFill>
              </a:rPr>
              <a:t>創造力。</a:t>
            </a:r>
            <a:r>
              <a:rPr lang="en-US" altLang="zh-TW" sz="2400" dirty="0" smtClean="0">
                <a:solidFill>
                  <a:srgbClr val="FFFFFF"/>
                </a:solidFill>
              </a:rPr>
              <a:t>(</a:t>
            </a:r>
            <a:r>
              <a:rPr lang="en-US" altLang="zh-TW" sz="2400" dirty="0">
                <a:solidFill>
                  <a:srgbClr val="FFFFFF"/>
                </a:solidFill>
                <a:hlinkClick r:id="rId2"/>
              </a:rPr>
              <a:t>http://zh.wikipedia.org/wiki/%E6%B7%B7%E6%B2%8C%E5%AD%A6</a:t>
            </a:r>
            <a:r>
              <a:rPr lang="en-US" altLang="zh-TW" sz="2400" dirty="0" smtClean="0">
                <a:solidFill>
                  <a:srgbClr val="FF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661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611031" y="103257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latin typeface="Times New Roman" pitchFamily="18" charset="0"/>
              </a:rPr>
              <a:t>混沌系統</a:t>
            </a:r>
            <a:endParaRPr lang="zh-TW" altLang="en-US" sz="4000" b="1" dirty="0"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980728"/>
            <a:ext cx="813690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zh-TW" sz="2500" dirty="0" smtClean="0"/>
              <a:t>你</a:t>
            </a:r>
            <a:r>
              <a:rPr lang="zh-TW" altLang="zh-TW" sz="2500" dirty="0"/>
              <a:t>拿著</a:t>
            </a:r>
            <a:r>
              <a:rPr lang="zh-TW" altLang="zh-TW" sz="2500" dirty="0" smtClean="0"/>
              <a:t>一個</a:t>
            </a:r>
            <a:r>
              <a:rPr lang="zh-TW" altLang="en-US" sz="2500" dirty="0" smtClean="0"/>
              <a:t>球</a:t>
            </a:r>
            <a:r>
              <a:rPr lang="zh-TW" altLang="zh-TW" sz="2500" dirty="0" smtClean="0"/>
              <a:t>，</a:t>
            </a:r>
            <a:r>
              <a:rPr lang="zh-TW" altLang="zh-TW" sz="2500" dirty="0"/>
              <a:t>放手</a:t>
            </a:r>
            <a:r>
              <a:rPr lang="zh-TW" altLang="zh-TW" sz="2500" dirty="0" smtClean="0"/>
              <a:t>。</a:t>
            </a:r>
            <a:r>
              <a:rPr lang="zh-TW" altLang="en-US" sz="2500" dirty="0" smtClean="0"/>
              <a:t>球</a:t>
            </a:r>
            <a:r>
              <a:rPr lang="zh-TW" altLang="zh-TW" sz="2500" dirty="0" smtClean="0"/>
              <a:t>的</a:t>
            </a:r>
            <a:r>
              <a:rPr lang="zh-TW" altLang="zh-TW" sz="2500" dirty="0"/>
              <a:t>遭遇是會跌到地面。我們能夠準確地計算出</a:t>
            </a:r>
            <a:r>
              <a:rPr lang="zh-TW" altLang="zh-TW" sz="2500" dirty="0" smtClean="0"/>
              <a:t>，</a:t>
            </a:r>
            <a:r>
              <a:rPr lang="zh-TW" altLang="en-US" sz="2500" dirty="0" smtClean="0"/>
              <a:t>球</a:t>
            </a:r>
            <a:r>
              <a:rPr lang="zh-TW" altLang="zh-TW" sz="2500" dirty="0" smtClean="0"/>
              <a:t>下跌</a:t>
            </a:r>
            <a:r>
              <a:rPr lang="zh-TW" altLang="zh-TW" sz="2500" dirty="0"/>
              <a:t>途中的速度、位置。這是有規律的，有秩序的，能預測的。凡此，我們稱為牛頓系統</a:t>
            </a:r>
            <a:r>
              <a:rPr lang="zh-TW" altLang="zh-TW" sz="2500" dirty="0" smtClean="0"/>
              <a:t>。</a:t>
            </a:r>
            <a:endParaRPr lang="en-US" altLang="zh-TW" sz="25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zh-TW" sz="2500" dirty="0" smtClean="0"/>
              <a:t>相反</a:t>
            </a:r>
            <a:r>
              <a:rPr lang="zh-TW" altLang="en-US" sz="2500" dirty="0" smtClean="0"/>
              <a:t>地</a:t>
            </a:r>
            <a:r>
              <a:rPr lang="zh-TW" altLang="zh-TW" sz="2500" dirty="0" smtClean="0"/>
              <a:t>，</a:t>
            </a:r>
            <a:r>
              <a:rPr lang="zh-TW" altLang="zh-TW" sz="2500" dirty="0"/>
              <a:t>你把氣球吹脹，然後放手。我們無法預知它的運動途徑</a:t>
            </a:r>
            <a:r>
              <a:rPr lang="zh-TW" altLang="zh-TW" sz="2500" dirty="0" smtClean="0"/>
              <a:t>，</a:t>
            </a:r>
            <a:r>
              <a:rPr lang="zh-TW" altLang="en-US" sz="2500" dirty="0" smtClean="0"/>
              <a:t>以</a:t>
            </a:r>
            <a:r>
              <a:rPr lang="zh-TW" altLang="zh-TW" sz="2500" dirty="0" smtClean="0"/>
              <a:t>及</a:t>
            </a:r>
            <a:r>
              <a:rPr lang="zh-TW" altLang="zh-TW" sz="2500" dirty="0"/>
              <a:t>最後落點。一切都</a:t>
            </a:r>
            <a:r>
              <a:rPr lang="zh-TW" altLang="zh-TW" sz="2500" dirty="0" smtClean="0"/>
              <a:t>是</a:t>
            </a:r>
            <a:r>
              <a:rPr lang="zh-TW" altLang="en-US" sz="2500" dirty="0" smtClean="0"/>
              <a:t>無</a:t>
            </a:r>
            <a:r>
              <a:rPr lang="zh-TW" altLang="zh-TW" sz="2500" dirty="0" smtClean="0"/>
              <a:t>規律</a:t>
            </a:r>
            <a:r>
              <a:rPr lang="zh-TW" altLang="zh-TW" sz="2500" dirty="0"/>
              <a:t>的</a:t>
            </a:r>
            <a:r>
              <a:rPr lang="zh-TW" altLang="zh-TW" sz="2500" dirty="0" smtClean="0"/>
              <a:t>，</a:t>
            </a:r>
            <a:r>
              <a:rPr lang="zh-TW" altLang="en-US" sz="2500" dirty="0" smtClean="0"/>
              <a:t>無</a:t>
            </a:r>
            <a:r>
              <a:rPr lang="zh-TW" altLang="zh-TW" sz="2500" dirty="0" smtClean="0"/>
              <a:t>秩序</a:t>
            </a:r>
            <a:r>
              <a:rPr lang="zh-TW" altLang="zh-TW" sz="2500" dirty="0"/>
              <a:t>的。這是</a:t>
            </a:r>
            <a:r>
              <a:rPr lang="zh-TW" altLang="zh-TW" sz="2500" dirty="0" smtClean="0"/>
              <a:t>混</a:t>
            </a:r>
            <a:r>
              <a:rPr lang="zh-TW" altLang="en-US" sz="2500" dirty="0" smtClean="0"/>
              <a:t>沌</a:t>
            </a:r>
            <a:r>
              <a:rPr lang="zh-TW" altLang="zh-TW" sz="2500" dirty="0" smtClean="0"/>
              <a:t>系統。</a:t>
            </a:r>
            <a:endParaRPr lang="en-US" altLang="zh-TW" sz="25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zh-TW" sz="2500" dirty="0" smtClean="0"/>
              <a:t>《</a:t>
            </a:r>
            <a:r>
              <a:rPr lang="zh-TW" altLang="zh-TW" sz="2500" dirty="0"/>
              <a:t>侏羅紀公園》中，數學家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Ian Malcolm</a:t>
            </a:r>
            <a:r>
              <a:rPr lang="zh-TW" altLang="zh-TW" sz="2500" dirty="0"/>
              <a:t>在公園尚在籌備階段時，早已用《</a:t>
            </a:r>
            <a:r>
              <a:rPr lang="zh-TW" altLang="zh-TW" sz="2500" dirty="0" smtClean="0"/>
              <a:t>混</a:t>
            </a:r>
            <a:r>
              <a:rPr lang="zh-TW" altLang="en-US" sz="2500" dirty="0"/>
              <a:t>沌</a:t>
            </a:r>
            <a:r>
              <a:rPr lang="zh-TW" altLang="zh-TW" sz="2500" dirty="0" smtClean="0"/>
              <a:t>理論</a:t>
            </a:r>
            <a:r>
              <a:rPr lang="en-US" altLang="zh-TW" sz="2500" dirty="0" smtClean="0"/>
              <a:t> </a:t>
            </a:r>
            <a:r>
              <a:rPr lang="en-US" altLang="zh-TW" sz="2500" dirty="0" smtClean="0">
                <a:latin typeface="Times New Roman" pitchFamily="18" charset="0"/>
                <a:cs typeface="Times New Roman" pitchFamily="18" charset="0"/>
              </a:rPr>
              <a:t>(Chaos </a:t>
            </a:r>
            <a:r>
              <a:rPr lang="en-US" altLang="zh-TW" sz="2500" dirty="0" err="1" smtClean="0">
                <a:latin typeface="Times New Roman" pitchFamily="18" charset="0"/>
                <a:cs typeface="Times New Roman" pitchFamily="18" charset="0"/>
              </a:rPr>
              <a:t>theroy</a:t>
            </a:r>
            <a:r>
              <a:rPr lang="en-US" altLang="zh-TW" sz="2500" dirty="0" smtClean="0"/>
              <a:t>)</a:t>
            </a:r>
            <a:r>
              <a:rPr lang="zh-TW" altLang="zh-TW" sz="2500" dirty="0" smtClean="0"/>
              <a:t>》</a:t>
            </a:r>
            <a:r>
              <a:rPr lang="zh-TW" altLang="zh-TW" sz="2500" dirty="0"/>
              <a:t>預測到，無論動用多</a:t>
            </a:r>
            <a:r>
              <a:rPr lang="zh-TW" altLang="en-US" sz="2500" dirty="0"/>
              <a:t>少</a:t>
            </a:r>
            <a:r>
              <a:rPr lang="zh-TW" altLang="zh-TW" sz="2500" dirty="0"/>
              <a:t>人、物、財、科技力，公園的結局都是失敗的，災難性的。</a:t>
            </a:r>
            <a:r>
              <a:rPr lang="zh-TW" altLang="en-US" sz="2500" dirty="0"/>
              <a:t>一開始</a:t>
            </a:r>
            <a:r>
              <a:rPr lang="zh-TW" altLang="zh-TW" sz="2500" dirty="0"/>
              <a:t>人人嗤之以鼻，後來事件的結局，證明了他的先見。大家可曾想過，</a:t>
            </a:r>
            <a:r>
              <a:rPr lang="zh-TW" altLang="zh-TW" sz="2500" dirty="0" smtClean="0"/>
              <a:t>我們</a:t>
            </a:r>
            <a:r>
              <a:rPr lang="zh-TW" altLang="en-US" sz="2500" dirty="0" smtClean="0"/>
              <a:t>在商場上、生活上、進修上、</a:t>
            </a:r>
            <a:r>
              <a:rPr lang="en-US" altLang="zh-TW" sz="2500" dirty="0" smtClean="0"/>
              <a:t>…</a:t>
            </a:r>
            <a:r>
              <a:rPr lang="zh-TW" altLang="zh-TW" sz="2500" dirty="0" smtClean="0"/>
              <a:t>，其實</a:t>
            </a:r>
            <a:r>
              <a:rPr lang="zh-TW" altLang="en-US" sz="2500" dirty="0" smtClean="0"/>
              <a:t>常</a:t>
            </a:r>
            <a:r>
              <a:rPr lang="zh-TW" altLang="zh-TW" sz="2500" dirty="0" smtClean="0"/>
              <a:t>也是</a:t>
            </a:r>
            <a:r>
              <a:rPr lang="zh-TW" altLang="zh-TW" sz="2500" dirty="0"/>
              <a:t>一個侏羅紀公園</a:t>
            </a:r>
            <a:r>
              <a:rPr lang="zh-TW" altLang="zh-TW" sz="2500" dirty="0" smtClean="0"/>
              <a:t>？</a:t>
            </a:r>
            <a:endParaRPr lang="en-US" altLang="zh-TW" sz="2500" dirty="0" smtClean="0"/>
          </a:p>
        </p:txBody>
      </p:sp>
    </p:spTree>
    <p:extLst>
      <p:ext uri="{BB962C8B-B14F-4D97-AF65-F5344CB8AC3E}">
        <p14:creationId xmlns:p14="http://schemas.microsoft.com/office/powerpoint/2010/main" val="44304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zh-TW" altLang="en-US" dirty="0"/>
              <a:t>複雜性科學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28592"/>
          </a:xfrm>
        </p:spPr>
        <p:txBody>
          <a:bodyPr/>
          <a:lstStyle/>
          <a:p>
            <a:r>
              <a:rPr lang="zh-CN" altLang="zh-TW" sz="2400" dirty="0"/>
              <a:t>複雜性科學就是一種探索與研究的途徑，以整體主義、洞視觀察、交互因果</a:t>
            </a:r>
            <a:r>
              <a:rPr lang="zh-CN" altLang="zh-TW" sz="2400" dirty="0" smtClean="0"/>
              <a:t>、分析</a:t>
            </a:r>
            <a:r>
              <a:rPr lang="zh-CN" altLang="zh-TW" sz="2400" dirty="0"/>
              <a:t>的主體是系統中複雜互動的關係等等，作為哲學性假設的觀點。不同於二十</a:t>
            </a:r>
            <a:r>
              <a:rPr lang="zh-CN" altLang="zh-TW" sz="2400" dirty="0" smtClean="0"/>
              <a:t>世紀</a:t>
            </a:r>
            <a:r>
              <a:rPr lang="zh-CN" altLang="zh-TW" sz="2400" dirty="0"/>
              <a:t>主流的古典科學，其哲學性的假設則以化約主義為潛在假設、客觀的觀察、</a:t>
            </a:r>
            <a:r>
              <a:rPr lang="zh-CN" altLang="zh-TW" sz="2400" dirty="0" smtClean="0"/>
              <a:t>線性的</a:t>
            </a:r>
            <a:r>
              <a:rPr lang="zh-CN" altLang="zh-TW" sz="2400" dirty="0"/>
              <a:t>因果、分析的主體是實體等為主（</a:t>
            </a:r>
            <a:r>
              <a:rPr lang="en-US" altLang="zh-TW" sz="2400" dirty="0"/>
              <a:t>Dent</a:t>
            </a:r>
            <a:r>
              <a:rPr lang="zh-CN" altLang="zh-TW" sz="2400" dirty="0"/>
              <a:t>，</a:t>
            </a:r>
            <a:r>
              <a:rPr lang="en-US" altLang="zh-TW" sz="2400" dirty="0"/>
              <a:t>2000</a:t>
            </a:r>
            <a:r>
              <a:rPr lang="zh-CN" altLang="zh-TW" sz="2400" dirty="0"/>
              <a:t>）</a:t>
            </a:r>
            <a:r>
              <a:rPr lang="zh-CN" altLang="zh-TW" sz="2400" dirty="0" smtClean="0"/>
              <a:t>。</a:t>
            </a:r>
            <a:endParaRPr lang="en-US" altLang="zh-CN" sz="2400" dirty="0" smtClean="0"/>
          </a:p>
          <a:p>
            <a:r>
              <a:rPr lang="zh-CN" altLang="zh-TW" sz="2400" dirty="0"/>
              <a:t>傳統的企管商學教育所傳授的知識，傾向於採用線性關係來描述經濟體系及</a:t>
            </a:r>
            <a:r>
              <a:rPr lang="zh-CN" altLang="zh-TW" sz="2400" dirty="0" smtClean="0"/>
              <a:t>管理</a:t>
            </a:r>
            <a:r>
              <a:rPr lang="zh-CN" altLang="zh-TW" sz="2400" dirty="0"/>
              <a:t>環境的變化，意圖將預測與控制變成可以具體呈現的科學。然而，現實世界的</a:t>
            </a:r>
            <a:r>
              <a:rPr lang="zh-CN" altLang="zh-TW" sz="2400" dirty="0" smtClean="0"/>
              <a:t>內外</a:t>
            </a:r>
            <a:r>
              <a:rPr lang="zh-CN" altLang="zh-TW" sz="2400" dirty="0"/>
              <a:t>在環境卻是一個複雜性與日俱增、體制次序逐漸消失的體系，在這個複雜的</a:t>
            </a:r>
            <a:r>
              <a:rPr lang="zh-CN" altLang="zh-TW" sz="2400" dirty="0" smtClean="0"/>
              <a:t>體系裡</a:t>
            </a:r>
            <a:r>
              <a:rPr lang="zh-CN" altLang="zh-TW" sz="2400" dirty="0"/>
              <a:t>，傳統的管理科學研究方法，顯然無法解釋混沌現象以及動態性複雜系統的</a:t>
            </a:r>
            <a:r>
              <a:rPr lang="zh-CN" altLang="zh-TW" sz="2400" dirty="0" smtClean="0"/>
              <a:t>變化</a:t>
            </a:r>
            <a:r>
              <a:rPr lang="zh-CN" altLang="zh-TW" sz="2400" dirty="0"/>
              <a:t>。因此，處身於週遭充滿混沌與分歧的動態性複雜經濟體系中，對於預測與控制</a:t>
            </a:r>
            <a:r>
              <a:rPr lang="zh-CN" altLang="zh-TW" sz="2400" dirty="0" smtClean="0"/>
              <a:t>，複雜</a:t>
            </a:r>
            <a:r>
              <a:rPr lang="zh-CN" altLang="zh-TW" sz="2400" dirty="0"/>
              <a:t>性科學提供一個新的思考方向，迴異於傳統的管理學說與假設。</a:t>
            </a:r>
            <a:endParaRPr lang="zh-TW" altLang="zh-TW" sz="2400" dirty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3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467544" y="980728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dirty="0" smtClean="0"/>
              <a:t>假定：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1. </a:t>
            </a:r>
            <a:r>
              <a:rPr lang="zh-TW" altLang="en-US" sz="2200" dirty="0" smtClean="0"/>
              <a:t>企業</a:t>
            </a:r>
            <a:r>
              <a:rPr lang="zh-TW" altLang="en-US" sz="2200" dirty="0"/>
              <a:t>是一個“說到做到”的封閉系統。外界對企業決定採取的行動沒有多大干擾</a:t>
            </a:r>
            <a:r>
              <a:rPr lang="zh-TW" altLang="en-US" sz="2200" dirty="0" smtClean="0"/>
              <a:t>。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2. </a:t>
            </a:r>
            <a:r>
              <a:rPr lang="zh-TW" altLang="en-US" sz="2200" dirty="0" smtClean="0"/>
              <a:t>經營</a:t>
            </a:r>
            <a:r>
              <a:rPr lang="zh-TW" altLang="en-US" sz="2200" dirty="0"/>
              <a:t>環境是穩定的。管理者能夠充分把握經營環境，</a:t>
            </a:r>
            <a:r>
              <a:rPr lang="zh-TW" altLang="en-US" sz="2200" dirty="0" smtClean="0"/>
              <a:t>從而制定</a:t>
            </a:r>
            <a:r>
              <a:rPr lang="zh-TW" altLang="en-US" sz="2200" dirty="0"/>
              <a:t>出詳盡具體的戰略。</a:t>
            </a:r>
          </a:p>
          <a:p>
            <a:pPr marL="811213" lvl="1" indent="-354013"/>
            <a:r>
              <a:rPr lang="en-US" altLang="zh-TW" sz="2200" dirty="0" smtClean="0"/>
              <a:t>3. </a:t>
            </a:r>
            <a:r>
              <a:rPr lang="zh-TW" altLang="en-US" sz="2200" dirty="0" smtClean="0"/>
              <a:t>管理</a:t>
            </a:r>
            <a:r>
              <a:rPr lang="zh-TW" altLang="en-US" sz="2200" dirty="0"/>
              <a:t>者對事件的因果關係有著足夠的認識。他們能夠順藤摸瓜，找出每一事件將會導致的變化。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dirty="0" smtClean="0"/>
              <a:t>現實</a:t>
            </a:r>
            <a:r>
              <a:rPr lang="zh-TW" altLang="en-US" sz="2200" b="1" dirty="0"/>
              <a:t>：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1. </a:t>
            </a:r>
            <a:r>
              <a:rPr lang="zh-TW" altLang="en-US" sz="2200" dirty="0" smtClean="0"/>
              <a:t>企業</a:t>
            </a:r>
            <a:r>
              <a:rPr lang="zh-TW" altLang="en-US" sz="2200" dirty="0"/>
              <a:t>是複雜的“開放”系統，既影響著其所處的環境，又在很大程度上受環境的影響。這意味著，企業的行動可能無法達到它所預期的結果</a:t>
            </a:r>
            <a:r>
              <a:rPr lang="zh-TW" altLang="en-US" sz="2200" dirty="0" smtClean="0"/>
              <a:t>。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2. </a:t>
            </a:r>
            <a:r>
              <a:rPr lang="zh-TW" altLang="en-US" sz="2200" dirty="0" smtClean="0"/>
              <a:t>環境</a:t>
            </a:r>
            <a:r>
              <a:rPr lang="zh-TW" altLang="en-US" sz="2200" dirty="0"/>
              <a:t>是瞬息萬變的（不斷創造著機會和威脅）。高層管理者不能指望制定出在付諸實施時仍完全有效的詳盡戰略</a:t>
            </a:r>
            <a:r>
              <a:rPr lang="zh-TW" altLang="en-US" sz="2200" dirty="0" smtClean="0"/>
              <a:t>。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3. </a:t>
            </a:r>
            <a:r>
              <a:rPr lang="zh-TW" altLang="en-US" sz="2200" dirty="0" smtClean="0"/>
              <a:t>作為</a:t>
            </a:r>
            <a:r>
              <a:rPr lang="zh-TW" altLang="en-US" sz="2200" dirty="0"/>
              <a:t>傳統決策理論基礎的簡單線性因果關係模型已經失靈。因此，各種事件的後果是無法預料的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596456" y="256702"/>
            <a:ext cx="7879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/>
              <a:t>企業決策基礎三假定</a:t>
            </a:r>
            <a:r>
              <a:rPr lang="zh-TW" altLang="en-US" sz="4000" dirty="0"/>
              <a:t>已經不再成立</a:t>
            </a:r>
          </a:p>
        </p:txBody>
      </p:sp>
    </p:spTree>
    <p:extLst>
      <p:ext uri="{BB962C8B-B14F-4D97-AF65-F5344CB8AC3E}">
        <p14:creationId xmlns:p14="http://schemas.microsoft.com/office/powerpoint/2010/main" val="33410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混沌玩具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0" y="1484784"/>
            <a:ext cx="287629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2915816" y="1340768"/>
            <a:ext cx="60486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TW" sz="2000" dirty="0">
                <a:solidFill>
                  <a:srgbClr val="FFFFFF"/>
                </a:solidFill>
              </a:rPr>
              <a:t>玩具中</a:t>
            </a:r>
            <a:r>
              <a:rPr lang="en-US" altLang="zh-TW" sz="2000" dirty="0">
                <a:solidFill>
                  <a:srgbClr val="FFFFFF"/>
                </a:solidFill>
              </a:rPr>
              <a:t> W </a:t>
            </a:r>
            <a:r>
              <a:rPr lang="zh-CN" altLang="zh-TW" sz="2000" dirty="0">
                <a:solidFill>
                  <a:srgbClr val="FFFFFF"/>
                </a:solidFill>
              </a:rPr>
              <a:t>為一個可以自由轉動的輕巧小輪，</a:t>
            </a:r>
            <a:r>
              <a:rPr lang="en-US" altLang="zh-TW" sz="2000" dirty="0">
                <a:solidFill>
                  <a:srgbClr val="FFFFFF"/>
                </a:solidFill>
              </a:rPr>
              <a:t>P </a:t>
            </a:r>
            <a:r>
              <a:rPr lang="zh-CN" altLang="zh-TW" sz="2000" dirty="0">
                <a:solidFill>
                  <a:srgbClr val="FFFFFF"/>
                </a:solidFill>
              </a:rPr>
              <a:t>是和</a:t>
            </a:r>
            <a:r>
              <a:rPr lang="en-US" altLang="zh-TW" sz="2000" dirty="0">
                <a:solidFill>
                  <a:srgbClr val="FFFFFF"/>
                </a:solidFill>
              </a:rPr>
              <a:t> W </a:t>
            </a:r>
            <a:r>
              <a:rPr lang="zh-CN" altLang="zh-TW" sz="2000" dirty="0">
                <a:solidFill>
                  <a:srgbClr val="FFFFFF"/>
                </a:solidFill>
              </a:rPr>
              <a:t>的轉軸堅固接合在</a:t>
            </a:r>
            <a:r>
              <a:rPr lang="zh-CN" altLang="zh-TW" sz="2000" dirty="0" smtClean="0">
                <a:solidFill>
                  <a:srgbClr val="FFFFFF"/>
                </a:solidFill>
              </a:rPr>
              <a:t>一起的</a:t>
            </a:r>
            <a:r>
              <a:rPr lang="zh-CN" altLang="zh-TW" sz="2000" dirty="0">
                <a:solidFill>
                  <a:srgbClr val="FFFFFF"/>
                </a:solidFill>
              </a:rPr>
              <a:t>單擺，圖中所有的橢圓代表小磁鐵，玩具底座內置一個電池及電磁鐵，打開電源</a:t>
            </a:r>
            <a:r>
              <a:rPr lang="zh-CN" altLang="zh-TW" sz="2000" dirty="0" smtClean="0">
                <a:solidFill>
                  <a:srgbClr val="FFFFFF"/>
                </a:solidFill>
              </a:rPr>
              <a:t>，單擺</a:t>
            </a:r>
            <a:r>
              <a:rPr lang="zh-CN" altLang="zh-TW" sz="2000" dirty="0">
                <a:solidFill>
                  <a:srgbClr val="FFFFFF"/>
                </a:solidFill>
              </a:rPr>
              <a:t>便會受電磁鐵磁場相斥的影響而不斷來回擺動。如果將小轉輪固定，它將與</a:t>
            </a:r>
            <a:r>
              <a:rPr lang="zh-CN" altLang="zh-TW" sz="2000" dirty="0" smtClean="0">
                <a:solidFill>
                  <a:srgbClr val="FFFFFF"/>
                </a:solidFill>
              </a:rPr>
              <a:t>單擺</a:t>
            </a:r>
            <a:r>
              <a:rPr lang="zh-CN" altLang="zh-TW" sz="2000" dirty="0">
                <a:solidFill>
                  <a:srgbClr val="FFFFFF"/>
                </a:solidFill>
              </a:rPr>
              <a:t>融為一體共同運動，若將小轉輪鬆綁，則會失去規律性，一會兒順轉，一會兒</a:t>
            </a:r>
            <a:r>
              <a:rPr lang="zh-CN" altLang="zh-TW" sz="2000" dirty="0" smtClean="0">
                <a:solidFill>
                  <a:srgbClr val="FFFFFF"/>
                </a:solidFill>
              </a:rPr>
              <a:t>逆轉</a:t>
            </a:r>
            <a:r>
              <a:rPr lang="zh-CN" altLang="zh-TW" sz="2000" dirty="0">
                <a:solidFill>
                  <a:srgbClr val="FFFFFF"/>
                </a:solidFill>
              </a:rPr>
              <a:t>，一會兒快，一會兒慢，完全呈現不可預測的不規則運動。小轉輪和單擺都受</a:t>
            </a:r>
            <a:r>
              <a:rPr lang="zh-CN" altLang="zh-TW" sz="2000" dirty="0" smtClean="0">
                <a:solidFill>
                  <a:srgbClr val="FFFFFF"/>
                </a:solidFill>
              </a:rPr>
              <a:t>牛頓</a:t>
            </a:r>
            <a:r>
              <a:rPr lang="zh-CN" altLang="zh-TW" sz="2000" dirty="0">
                <a:solidFill>
                  <a:srgbClr val="FFFFFF"/>
                </a:solidFill>
              </a:rPr>
              <a:t>定律的影響，如果知道其原始的位置、速度和方向，便能預測其合理準確的</a:t>
            </a:r>
            <a:r>
              <a:rPr lang="zh-CN" altLang="zh-TW" sz="2000" dirty="0" smtClean="0">
                <a:solidFill>
                  <a:srgbClr val="FFFFFF"/>
                </a:solidFill>
              </a:rPr>
              <a:t>來回路徑</a:t>
            </a:r>
            <a:r>
              <a:rPr lang="zh-CN" altLang="zh-TW" sz="2000" dirty="0">
                <a:solidFill>
                  <a:srgbClr val="FFFFFF"/>
                </a:solidFill>
              </a:rPr>
              <a:t>。但是小轉輪為什麼產生不規則的運動現象呢？原因是，小轉輪的運動方向會</a:t>
            </a:r>
            <a:endParaRPr lang="zh-TW" altLang="zh-TW" sz="2000" dirty="0">
              <a:solidFill>
                <a:srgbClr val="FFFFFF"/>
              </a:solidFill>
            </a:endParaRPr>
          </a:p>
          <a:p>
            <a:r>
              <a:rPr lang="zh-CN" altLang="zh-TW" sz="2000" dirty="0">
                <a:solidFill>
                  <a:srgbClr val="FFFFFF"/>
                </a:solidFill>
              </a:rPr>
              <a:t>受到單擺每一次運動所產生的微小變異所影響，這個微小影響經由擴大效果便會</a:t>
            </a:r>
            <a:r>
              <a:rPr lang="zh-CN" altLang="zh-TW" sz="2000" dirty="0" smtClean="0">
                <a:solidFill>
                  <a:srgbClr val="FFFFFF"/>
                </a:solidFill>
              </a:rPr>
              <a:t>造成</a:t>
            </a:r>
            <a:r>
              <a:rPr lang="zh-CN" altLang="zh-TW" sz="2000" dirty="0">
                <a:solidFill>
                  <a:srgbClr val="FFFFFF"/>
                </a:solidFill>
              </a:rPr>
              <a:t>小轉輪運動方向的大改變。這種決定性（</a:t>
            </a:r>
            <a:r>
              <a:rPr lang="en-US" altLang="zh-TW" sz="2000" dirty="0">
                <a:solidFill>
                  <a:srgbClr val="FFFFFF"/>
                </a:solidFill>
              </a:rPr>
              <a:t> deterministic </a:t>
            </a:r>
            <a:r>
              <a:rPr lang="zh-CN" altLang="zh-TW" sz="2000" dirty="0">
                <a:solidFill>
                  <a:srgbClr val="FFFFFF"/>
                </a:solidFill>
              </a:rPr>
              <a:t>）的系統所產生的不可</a:t>
            </a:r>
            <a:r>
              <a:rPr lang="zh-CN" altLang="zh-TW" sz="2000" dirty="0" smtClean="0">
                <a:solidFill>
                  <a:srgbClr val="FFFFFF"/>
                </a:solidFill>
              </a:rPr>
              <a:t>預測性</a:t>
            </a:r>
            <a:r>
              <a:rPr lang="zh-CN" altLang="zh-TW" sz="2000" dirty="0">
                <a:solidFill>
                  <a:srgbClr val="FFFFFF"/>
                </a:solidFill>
              </a:rPr>
              <a:t>（</a:t>
            </a:r>
            <a:r>
              <a:rPr lang="en-US" altLang="zh-TW" sz="2000" dirty="0">
                <a:solidFill>
                  <a:srgbClr val="FFFFFF"/>
                </a:solidFill>
              </a:rPr>
              <a:t>unpredictability</a:t>
            </a:r>
            <a:r>
              <a:rPr lang="zh-CN" altLang="zh-TW" sz="2000" dirty="0">
                <a:solidFill>
                  <a:srgbClr val="FFFFFF"/>
                </a:solidFill>
              </a:rPr>
              <a:t>）便是混沌現象（陳義裕，</a:t>
            </a:r>
            <a:r>
              <a:rPr lang="en-US" altLang="zh-TW" sz="2000" dirty="0">
                <a:solidFill>
                  <a:srgbClr val="FFFFFF"/>
                </a:solidFill>
              </a:rPr>
              <a:t>1994</a:t>
            </a:r>
            <a:r>
              <a:rPr lang="zh-CN" altLang="zh-TW" sz="2000" dirty="0">
                <a:solidFill>
                  <a:srgbClr val="FFFFFF"/>
                </a:solidFill>
              </a:rPr>
              <a:t>）。</a:t>
            </a:r>
            <a:endParaRPr lang="zh-TW" altLang="zh-TW" sz="2000" dirty="0">
              <a:solidFill>
                <a:srgbClr val="FFFFFF"/>
              </a:solidFill>
            </a:endParaRPr>
          </a:p>
          <a:p>
            <a:endParaRPr lang="zh-TW" alt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ffectLst/>
              </a:rPr>
              <a:t>Lorenz </a:t>
            </a:r>
            <a:r>
              <a:rPr lang="zh-CN" altLang="zh-TW" dirty="0">
                <a:effectLst/>
              </a:rPr>
              <a:t>方程式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250" y="1268413"/>
            <a:ext cx="4959846" cy="4495800"/>
          </a:xfrm>
        </p:spPr>
        <p:txBody>
          <a:bodyPr/>
          <a:lstStyle/>
          <a:p>
            <a:r>
              <a:rPr lang="zh-CN" altLang="zh-TW" sz="2000" dirty="0"/>
              <a:t>一開始，先給</a:t>
            </a:r>
            <a:r>
              <a:rPr lang="en-US" altLang="zh-TW" sz="2000" dirty="0"/>
              <a:t> X</a:t>
            </a:r>
            <a:r>
              <a:rPr lang="zh-CN" altLang="zh-TW" sz="2000" dirty="0"/>
              <a:t>、</a:t>
            </a:r>
            <a:r>
              <a:rPr lang="en-US" altLang="zh-TW" sz="2000" dirty="0"/>
              <a:t>Y</a:t>
            </a:r>
            <a:r>
              <a:rPr lang="zh-CN" altLang="zh-TW" sz="2000" dirty="0"/>
              <a:t>、</a:t>
            </a:r>
            <a:r>
              <a:rPr lang="en-US" altLang="zh-TW" sz="2000" dirty="0"/>
              <a:t>Z </a:t>
            </a:r>
            <a:r>
              <a:rPr lang="zh-CN" altLang="zh-TW" sz="2000" dirty="0"/>
              <a:t>一個初始值，帶入上式的右邊計算出下一個時間點的</a:t>
            </a:r>
            <a:r>
              <a:rPr lang="en-US" altLang="zh-TW" sz="2000" dirty="0"/>
              <a:t> X</a:t>
            </a:r>
            <a:r>
              <a:rPr lang="zh-CN" altLang="zh-TW" sz="2000" dirty="0" smtClean="0"/>
              <a:t>、</a:t>
            </a:r>
            <a:r>
              <a:rPr lang="en-US" altLang="zh-TW" sz="2000" dirty="0" smtClean="0"/>
              <a:t>Y</a:t>
            </a:r>
            <a:r>
              <a:rPr lang="zh-CN" altLang="zh-TW" sz="2000" dirty="0"/>
              <a:t>、</a:t>
            </a:r>
            <a:r>
              <a:rPr lang="en-US" altLang="zh-TW" sz="2000" dirty="0"/>
              <a:t>Z </a:t>
            </a:r>
            <a:r>
              <a:rPr lang="zh-CN" altLang="zh-TW" sz="2000" dirty="0"/>
              <a:t>值，然後將新的</a:t>
            </a:r>
            <a:r>
              <a:rPr lang="en-US" altLang="zh-TW" sz="2000" dirty="0"/>
              <a:t> X</a:t>
            </a:r>
            <a:r>
              <a:rPr lang="zh-CN" altLang="zh-TW" sz="2000" dirty="0"/>
              <a:t>、</a:t>
            </a:r>
            <a:r>
              <a:rPr lang="en-US" altLang="zh-TW" sz="2000" dirty="0"/>
              <a:t>Y</a:t>
            </a:r>
            <a:r>
              <a:rPr lang="zh-CN" altLang="zh-TW" sz="2000" dirty="0"/>
              <a:t>、</a:t>
            </a:r>
            <a:r>
              <a:rPr lang="en-US" altLang="zh-TW" sz="2000" dirty="0"/>
              <a:t>Z </a:t>
            </a:r>
            <a:r>
              <a:rPr lang="zh-CN" altLang="zh-TW" sz="2000" dirty="0"/>
              <a:t>值再帶入上式右邊，便可計算出另一組新的</a:t>
            </a:r>
            <a:r>
              <a:rPr lang="en-US" altLang="zh-TW" sz="2000" dirty="0"/>
              <a:t> X</a:t>
            </a:r>
            <a:r>
              <a:rPr lang="zh-CN" altLang="zh-TW" sz="2000" dirty="0"/>
              <a:t>、</a:t>
            </a:r>
            <a:r>
              <a:rPr lang="en-US" altLang="zh-TW" sz="2000" dirty="0"/>
              <a:t>Y</a:t>
            </a:r>
            <a:r>
              <a:rPr lang="zh-CN" altLang="zh-TW" sz="2000" dirty="0" smtClean="0"/>
              <a:t>、</a:t>
            </a:r>
            <a:r>
              <a:rPr lang="en-US" altLang="zh-TW" sz="2000" dirty="0" smtClean="0"/>
              <a:t>Z</a:t>
            </a:r>
            <a:r>
              <a:rPr lang="en-US" altLang="zh-TW" sz="2000" dirty="0"/>
              <a:t> </a:t>
            </a:r>
            <a:r>
              <a:rPr lang="zh-CN" altLang="zh-TW" sz="2000" dirty="0"/>
              <a:t>值，以電腦不斷重複上述的計算過程，並將計算結果所形成的軌跡劃</a:t>
            </a:r>
            <a:r>
              <a:rPr lang="zh-CN" altLang="zh-TW" sz="2000" dirty="0" smtClean="0"/>
              <a:t>成</a:t>
            </a:r>
            <a:r>
              <a:rPr lang="zh-TW" altLang="en-US" sz="2000" dirty="0" smtClean="0"/>
              <a:t>右</a:t>
            </a:r>
            <a:r>
              <a:rPr lang="zh-CN" altLang="zh-TW" sz="2000" dirty="0" smtClean="0"/>
              <a:t>圖</a:t>
            </a:r>
            <a:r>
              <a:rPr lang="zh-TW" altLang="en-US" sz="2000" dirty="0" smtClean="0"/>
              <a:t>：</a:t>
            </a:r>
            <a:endParaRPr lang="zh-TW" altLang="zh-TW" sz="2000" dirty="0"/>
          </a:p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61" y="1268760"/>
            <a:ext cx="33623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61" y="2780928"/>
            <a:ext cx="33242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539552" y="3789040"/>
            <a:ext cx="48965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TW" dirty="0" smtClean="0">
                <a:solidFill>
                  <a:srgbClr val="FFFFFF"/>
                </a:solidFill>
              </a:rPr>
              <a:t>從</a:t>
            </a:r>
            <a:r>
              <a:rPr lang="zh-TW" altLang="en-US" dirty="0" smtClean="0">
                <a:solidFill>
                  <a:srgbClr val="FFFFFF"/>
                </a:solidFill>
              </a:rPr>
              <a:t>右</a:t>
            </a:r>
            <a:r>
              <a:rPr lang="zh-CN" altLang="zh-TW" dirty="0" smtClean="0">
                <a:solidFill>
                  <a:srgbClr val="FFFFFF"/>
                </a:solidFill>
              </a:rPr>
              <a:t>圖</a:t>
            </a:r>
            <a:r>
              <a:rPr lang="zh-CN" altLang="zh-TW" dirty="0">
                <a:solidFill>
                  <a:srgbClr val="FFFFFF"/>
                </a:solidFill>
              </a:rPr>
              <a:t>中可以發現以下現象：（</a:t>
            </a:r>
            <a:r>
              <a:rPr lang="en-US" altLang="zh-TW" dirty="0">
                <a:solidFill>
                  <a:srgbClr val="FFFFFF"/>
                </a:solidFill>
              </a:rPr>
              <a:t>1</a:t>
            </a:r>
            <a:r>
              <a:rPr lang="zh-CN" altLang="zh-TW" dirty="0">
                <a:solidFill>
                  <a:srgbClr val="FFFFFF"/>
                </a:solidFill>
              </a:rPr>
              <a:t>）所有的軌跡都局限在一個有限的區域內</a:t>
            </a:r>
            <a:r>
              <a:rPr lang="zh-CN" altLang="zh-TW" dirty="0" smtClean="0">
                <a:solidFill>
                  <a:srgbClr val="FFFFFF"/>
                </a:solidFill>
              </a:rPr>
              <a:t>運動</a:t>
            </a:r>
            <a:r>
              <a:rPr lang="zh-CN" altLang="zh-TW" dirty="0">
                <a:solidFill>
                  <a:srgbClr val="FFFFFF"/>
                </a:solidFill>
              </a:rPr>
              <a:t>；（</a:t>
            </a:r>
            <a:r>
              <a:rPr lang="en-US" altLang="zh-TW" dirty="0">
                <a:solidFill>
                  <a:srgbClr val="FFFFFF"/>
                </a:solidFill>
              </a:rPr>
              <a:t>2</a:t>
            </a:r>
            <a:r>
              <a:rPr lang="zh-CN" altLang="zh-TW" dirty="0">
                <a:solidFill>
                  <a:srgbClr val="FFFFFF"/>
                </a:solidFill>
              </a:rPr>
              <a:t>）兩個原來很接近的點，在很短的時間內會分開而演變成截然不同的運動</a:t>
            </a:r>
            <a:r>
              <a:rPr lang="zh-CN" altLang="zh-TW" dirty="0" smtClean="0">
                <a:solidFill>
                  <a:srgbClr val="FFFFFF"/>
                </a:solidFill>
              </a:rPr>
              <a:t>方式</a:t>
            </a:r>
            <a:r>
              <a:rPr lang="zh-CN" altLang="zh-TW" dirty="0">
                <a:solidFill>
                  <a:srgbClr val="FFFFFF"/>
                </a:solidFill>
              </a:rPr>
              <a:t>；（</a:t>
            </a:r>
            <a:r>
              <a:rPr lang="en-US" altLang="zh-TW" dirty="0">
                <a:solidFill>
                  <a:srgbClr val="FFFFFF"/>
                </a:solidFill>
              </a:rPr>
              <a:t>3</a:t>
            </a:r>
            <a:r>
              <a:rPr lang="zh-CN" altLang="zh-TW" dirty="0">
                <a:solidFill>
                  <a:srgbClr val="FFFFFF"/>
                </a:solidFill>
              </a:rPr>
              <a:t>）無論用什麼數據做為</a:t>
            </a:r>
            <a:r>
              <a:rPr lang="en-US" altLang="zh-TW" dirty="0">
                <a:solidFill>
                  <a:srgbClr val="FFFFFF"/>
                </a:solidFill>
              </a:rPr>
              <a:t> X</a:t>
            </a:r>
            <a:r>
              <a:rPr lang="zh-CN" altLang="zh-TW" dirty="0">
                <a:solidFill>
                  <a:srgbClr val="FFFFFF"/>
                </a:solidFill>
              </a:rPr>
              <a:t>、</a:t>
            </a:r>
            <a:r>
              <a:rPr lang="en-US" altLang="zh-TW" dirty="0">
                <a:solidFill>
                  <a:srgbClr val="FFFFFF"/>
                </a:solidFill>
              </a:rPr>
              <a:t>Y</a:t>
            </a:r>
            <a:r>
              <a:rPr lang="zh-CN" altLang="zh-TW" dirty="0">
                <a:solidFill>
                  <a:srgbClr val="FFFFFF"/>
                </a:solidFill>
              </a:rPr>
              <a:t>、</a:t>
            </a:r>
            <a:r>
              <a:rPr lang="en-US" altLang="zh-TW" dirty="0">
                <a:solidFill>
                  <a:srgbClr val="FFFFFF"/>
                </a:solidFill>
              </a:rPr>
              <a:t>Z </a:t>
            </a:r>
            <a:r>
              <a:rPr lang="zh-CN" altLang="zh-TW" dirty="0">
                <a:solidFill>
                  <a:srgbClr val="FFFFFF"/>
                </a:solidFill>
              </a:rPr>
              <a:t>的初始值，只要時間夠長，所形成的</a:t>
            </a:r>
            <a:r>
              <a:rPr lang="zh-CN" altLang="zh-TW" dirty="0" smtClean="0">
                <a:solidFill>
                  <a:srgbClr val="FFFFFF"/>
                </a:solidFill>
              </a:rPr>
              <a:t>平均軌跡</a:t>
            </a:r>
            <a:r>
              <a:rPr lang="zh-CN" altLang="zh-TW" dirty="0">
                <a:solidFill>
                  <a:srgbClr val="FFFFFF"/>
                </a:solidFill>
              </a:rPr>
              <a:t>都非常相似；（</a:t>
            </a:r>
            <a:r>
              <a:rPr lang="en-US" altLang="zh-TW" dirty="0">
                <a:solidFill>
                  <a:srgbClr val="FFFFFF"/>
                </a:solidFill>
              </a:rPr>
              <a:t>4</a:t>
            </a:r>
            <a:r>
              <a:rPr lang="zh-CN" altLang="zh-TW" dirty="0">
                <a:solidFill>
                  <a:srgbClr val="FFFFFF"/>
                </a:solidFill>
              </a:rPr>
              <a:t>）軌跡密密麻麻地分佈在兩個「葉片」上，但是佈滿空隙及坑</a:t>
            </a:r>
            <a:endParaRPr lang="zh-TW" altLang="zh-TW" dirty="0">
              <a:solidFill>
                <a:srgbClr val="FFFFFF"/>
              </a:solidFill>
            </a:endParaRPr>
          </a:p>
          <a:p>
            <a:r>
              <a:rPr lang="zh-CN" altLang="zh-TW" dirty="0">
                <a:solidFill>
                  <a:srgbClr val="FFFFFF"/>
                </a:solidFill>
              </a:rPr>
              <a:t>洞（陳義裕，</a:t>
            </a:r>
            <a:r>
              <a:rPr lang="en-US" altLang="zh-TW" dirty="0">
                <a:solidFill>
                  <a:srgbClr val="FFFFFF"/>
                </a:solidFill>
              </a:rPr>
              <a:t>1994</a:t>
            </a:r>
            <a:r>
              <a:rPr lang="zh-CN" altLang="zh-TW" dirty="0">
                <a:solidFill>
                  <a:srgbClr val="FFFFFF"/>
                </a:solidFill>
              </a:rPr>
              <a:t>）。</a:t>
            </a:r>
            <a:endParaRPr lang="zh-TW" altLang="zh-TW" dirty="0">
              <a:solidFill>
                <a:srgbClr val="FFFFFF"/>
              </a:solidFill>
            </a:endParaRPr>
          </a:p>
          <a:p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409</TotalTime>
  <Words>1003</Words>
  <Application>Microsoft Office PowerPoint</Application>
  <PresentationFormat>如螢幕大小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教學目標</vt:lpstr>
      <vt:lpstr>PowerPoint 簡報</vt:lpstr>
      <vt:lpstr>PowerPoint 簡報</vt:lpstr>
      <vt:lpstr>PowerPoint 簡報</vt:lpstr>
      <vt:lpstr>PowerPoint 簡報</vt:lpstr>
      <vt:lpstr>PowerPoint 簡報</vt:lpstr>
      <vt:lpstr>複雜性科學</vt:lpstr>
      <vt:lpstr>PowerPoint 簡報</vt:lpstr>
      <vt:lpstr>混沌玩具</vt:lpstr>
      <vt:lpstr>Lorenz 方程式</vt:lpstr>
      <vt:lpstr>蝴蝶效應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USER</cp:lastModifiedBy>
  <cp:revision>43</cp:revision>
  <dcterms:created xsi:type="dcterms:W3CDTF">2010-07-13T09:41:39Z</dcterms:created>
  <dcterms:modified xsi:type="dcterms:W3CDTF">2013-09-03T14:53:42Z</dcterms:modified>
</cp:coreProperties>
</file>